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3"/>
  </p:notesMasterIdLst>
  <p:sldIdLst>
    <p:sldId id="295" r:id="rId2"/>
    <p:sldId id="260" r:id="rId3"/>
    <p:sldId id="258" r:id="rId4"/>
    <p:sldId id="257" r:id="rId5"/>
    <p:sldId id="259" r:id="rId6"/>
    <p:sldId id="296" r:id="rId7"/>
    <p:sldId id="299" r:id="rId8"/>
    <p:sldId id="300" r:id="rId9"/>
    <p:sldId id="301" r:id="rId10"/>
    <p:sldId id="302" r:id="rId11"/>
    <p:sldId id="303" r:id="rId12"/>
  </p:sldIdLst>
  <p:sldSz cx="12192000" cy="6858000"/>
  <p:notesSz cx="6858000" cy="9144000"/>
  <p:embeddedFontLst>
    <p:embeddedFont>
      <p:font typeface="Martian Mono" panose="020B0009020000000004" charset="0"/>
      <p:regular r:id="rId14"/>
      <p:bold r:id="rId15"/>
    </p:embeddedFont>
    <p:embeddedFont>
      <p:font typeface="Franklin Gothic Demi Cond" panose="020B0706030402020204" pitchFamily="34" charset="0"/>
      <p:regular r:id="rId16"/>
    </p:embeddedFont>
    <p:embeddedFont>
      <p:font typeface="Candara" panose="020E0502030303020204" pitchFamily="34" charset="0"/>
      <p:regular r:id="rId17"/>
      <p:bold r:id="rId18"/>
      <p:italic r:id="rId19"/>
      <p:boldItalic r:id="rId20"/>
    </p:embeddedFont>
    <p:embeddedFont>
      <p:font typeface="Bahnschrift SemiBold SemiConden" panose="020B0502040204020203" pitchFamily="34" charset="0"/>
      <p:bold r:id="rId21"/>
    </p:embeddedFont>
    <p:embeddedFont>
      <p:font typeface="Ubuntu" panose="020B0604020202020204" charset="0"/>
      <p:regular r:id="rId22"/>
      <p:bold r:id="rId23"/>
      <p:italic r:id="rId24"/>
      <p:boldItalic r:id="rId25"/>
    </p:embeddedFont>
    <p:embeddedFont>
      <p:font typeface="Bahnschrift SemiCondensed" panose="020B0502040204020203" pitchFamily="34" charset="0"/>
      <p:regular r:id="rId26"/>
      <p:bold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F2F6D6F-F146-4A36-B4ED-6BF8DA40F7E9}">
          <p14:sldIdLst>
            <p14:sldId id="295"/>
            <p14:sldId id="260"/>
            <p14:sldId id="258"/>
            <p14:sldId id="257"/>
          </p14:sldIdLst>
        </p14:section>
        <p14:section name="Раздел без заголовка" id="{B573D58B-4BA1-41D2-AF00-2084EC6E338C}">
          <p14:sldIdLst>
            <p14:sldId id="259"/>
            <p14:sldId id="296"/>
            <p14:sldId id="299"/>
            <p14:sldId id="300"/>
            <p14:sldId id="301"/>
            <p14:sldId id="302"/>
            <p14:sldId id="303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24.08.2025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12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299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=""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070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04</a:t>
            </a:r>
            <a:endParaRPr lang="ru-RU" dirty="0">
              <a:solidFill>
                <a:schemeClr val="bg1"/>
              </a:solidFill>
              <a:latin typeface="Martian Mono" panose="020B0009020000000004" pitchFamily="49" charset="0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190"/>
            <a:ext cx="6371864" cy="637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052" y="2948709"/>
            <a:ext cx="2931968" cy="39092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036" y="195190"/>
            <a:ext cx="4765964" cy="3574473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750" y="4841009"/>
            <a:ext cx="1762125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062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2078183" y="353791"/>
            <a:ext cx="8382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Практический опыт вовлечения педагогов в профессиональную конкурсную деятельность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845126" y="5451551"/>
            <a:ext cx="613054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800" dirty="0" err="1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Надеина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Людмила Анатольевна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</a:p>
          <a:p>
            <a:pPr algn="ctr">
              <a:lnSpc>
                <a:spcPts val="2000"/>
              </a:lnSpc>
            </a:pPr>
            <a:endParaRPr lang="ru-RU" sz="2800" dirty="0" smtClean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algn="ctr">
              <a:lnSpc>
                <a:spcPts val="2000"/>
              </a:lnSpc>
            </a:pP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заместитель 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директора по 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УВР</a:t>
            </a:r>
          </a:p>
          <a:p>
            <a:pPr algn="ctr">
              <a:lnSpc>
                <a:spcPts val="2000"/>
              </a:lnSpc>
            </a:pP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algn="ctr">
              <a:lnSpc>
                <a:spcPts val="2000"/>
              </a:lnSpc>
            </a:pP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МБОУ «СОШ № 64» </a:t>
            </a: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845126" y="5429715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=""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=""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27" y="3147307"/>
            <a:ext cx="114427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431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221674" y="1276461"/>
            <a:ext cx="8382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Практический опыт вовлечения педагогов в профессиональную конкурсную деятельность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845126" y="5451551"/>
            <a:ext cx="613054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800" dirty="0" err="1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Надеина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Людмила Анатольевна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</a:p>
          <a:p>
            <a:pPr algn="ctr">
              <a:lnSpc>
                <a:spcPts val="2000"/>
              </a:lnSpc>
            </a:pPr>
            <a:endParaRPr lang="ru-RU" sz="2800" dirty="0" smtClean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algn="ctr">
              <a:lnSpc>
                <a:spcPts val="2000"/>
              </a:lnSpc>
            </a:pP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заместитель 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директора по 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УВР</a:t>
            </a:r>
          </a:p>
          <a:p>
            <a:pPr algn="ctr">
              <a:lnSpc>
                <a:spcPts val="2000"/>
              </a:lnSpc>
            </a:pP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algn="ctr">
              <a:lnSpc>
                <a:spcPts val="2000"/>
              </a:lnSpc>
            </a:pP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МБОУ «СОШ № 64» </a:t>
            </a: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845126" y="5429715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=""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=""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=""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=""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=""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=""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=""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=""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637852" y="2525798"/>
            <a:ext cx="10916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Ubuntu" panose="020B0504030602030204" pitchFamily="34" charset="0"/>
              </a:rPr>
              <a:t>Верь в себя! </a:t>
            </a:r>
            <a:endParaRPr lang="ru-RU" sz="4800" b="1" dirty="0" smtClean="0">
              <a:latin typeface="Ubuntu" panose="020B0504030602030204" pitchFamily="34" charset="0"/>
            </a:endParaRPr>
          </a:p>
          <a:p>
            <a:pPr algn="ctr"/>
            <a:r>
              <a:rPr lang="ru-RU" sz="4800" b="1" dirty="0" smtClean="0">
                <a:latin typeface="Ubuntu" panose="020B0504030602030204" pitchFamily="34" charset="0"/>
              </a:rPr>
              <a:t>- </a:t>
            </a:r>
            <a:r>
              <a:rPr lang="ru-RU" sz="4800" b="1" dirty="0">
                <a:latin typeface="Ubuntu" panose="020B0504030602030204" pitchFamily="34" charset="0"/>
              </a:rPr>
              <a:t>Ты способен на многое, главное не </a:t>
            </a:r>
            <a:r>
              <a:rPr lang="ru-RU" sz="4800" b="1" dirty="0" smtClean="0">
                <a:latin typeface="Ubuntu" panose="020B0504030602030204" pitchFamily="34" charset="0"/>
              </a:rPr>
              <a:t>сомневаться</a:t>
            </a:r>
            <a:endParaRPr lang="ru-RU" sz="4800" b="1" dirty="0"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655" y="4975969"/>
            <a:ext cx="1758441" cy="176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6982" y="213547"/>
            <a:ext cx="99337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«ОТ ПРИОРИТЕТНЫХ ЗАДАЧ К ПРАКТИЧЕСКИМ РЕШЕНИЯМ» </a:t>
            </a:r>
          </a:p>
        </p:txBody>
      </p:sp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=""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=""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0055E8"/>
                </a:solidFill>
                <a:latin typeface="Martian Mono" panose="020B0009020000000004" pitchFamily="49" charset="0"/>
              </a:rPr>
              <a:t>02</a:t>
            </a:r>
            <a:endParaRPr lang="ru-RU" dirty="0">
              <a:solidFill>
                <a:srgbClr val="0055E8"/>
              </a:solidFill>
              <a:latin typeface="Martian Mono" panose="020B0009020000000004" pitchFamily="49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243025" y="1401476"/>
            <a:ext cx="52924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К</a:t>
            </a:r>
            <a:r>
              <a:rPr lang="ru-RU" sz="40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 - </a:t>
            </a:r>
            <a:r>
              <a:rPr lang="ru-RU" sz="4000" b="1" i="1" dirty="0" smtClean="0">
                <a:solidFill>
                  <a:schemeClr val="bg1"/>
                </a:solidFill>
                <a:latin typeface="Ubuntu" panose="020B0504030602030204" pitchFamily="34" charset="0"/>
              </a:rPr>
              <a:t>креатив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</a:t>
            </a:r>
            <a:r>
              <a:rPr lang="ru-RU" sz="40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–</a:t>
            </a:r>
            <a:r>
              <a:rPr lang="ru-RU" sz="4000" b="1" i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общение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</a:t>
            </a:r>
            <a:r>
              <a:rPr lang="ru-RU" sz="40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– </a:t>
            </a:r>
            <a:r>
              <a:rPr lang="ru-RU" sz="4000" b="1" i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</a:t>
            </a:r>
            <a:r>
              <a:rPr lang="ru-RU" sz="4000" b="1" i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отивация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А</a:t>
            </a:r>
            <a:r>
              <a:rPr lang="ru-RU" sz="40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– </a:t>
            </a:r>
            <a:r>
              <a:rPr lang="ru-RU" sz="4000" b="1" i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автономность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Н</a:t>
            </a:r>
            <a:r>
              <a:rPr lang="ru-RU" sz="40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– </a:t>
            </a:r>
            <a:r>
              <a:rPr lang="ru-RU" sz="4000" b="1" i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надежность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– </a:t>
            </a:r>
            <a:r>
              <a:rPr lang="ru-RU" sz="4000" b="1" i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дисциплина 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А</a:t>
            </a:r>
            <a:r>
              <a:rPr lang="ru-RU" sz="40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– </a:t>
            </a:r>
            <a:r>
              <a:rPr lang="ru-RU" sz="4000" b="1" i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активность</a:t>
            </a:r>
            <a:r>
              <a:rPr lang="ru-RU" sz="4000" i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</a:t>
            </a:r>
            <a:endParaRPr lang="ru-RU" sz="4000" i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363" y="1865145"/>
            <a:ext cx="5261142" cy="3904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=""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03</a:t>
            </a:r>
            <a:endParaRPr lang="ru-RU" dirty="0">
              <a:solidFill>
                <a:schemeClr val="bg1"/>
              </a:solidFill>
              <a:latin typeface="Martian Mono" panose="020B00090200000000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83127" y="1251409"/>
            <a:ext cx="44057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55E8"/>
                </a:solidFill>
                <a:latin typeface="Ubuntu" panose="020B0504030602030204" pitchFamily="34" charset="0"/>
              </a:rPr>
              <a:t>Муниципальные конкурсы:</a:t>
            </a:r>
            <a:endParaRPr lang="ru-RU" b="1" dirty="0">
              <a:solidFill>
                <a:srgbClr val="0055E8"/>
              </a:solidFill>
              <a:latin typeface="Ubuntu" panose="020B0504030602030204" pitchFamily="34" charset="0"/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Конкурс </a:t>
            </a:r>
            <a:r>
              <a:rPr lang="ru-RU" b="1" dirty="0">
                <a:solidFill>
                  <a:srgbClr val="000000"/>
                </a:solidFill>
                <a:latin typeface="Open Sans"/>
              </a:rPr>
              <a:t>профессионального мастерства молодых педагогов «</a:t>
            </a:r>
            <a:r>
              <a:rPr lang="ru-RU" b="1" dirty="0" err="1">
                <a:solidFill>
                  <a:srgbClr val="000000"/>
                </a:solidFill>
                <a:latin typeface="Open Sans"/>
              </a:rPr>
              <a:t>PROдвижение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Open Sans"/>
              </a:rPr>
              <a:t> Муниципальный конкурс программ внеурочной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деятельности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Open Sans"/>
              </a:rPr>
              <a:t>Городской фестиваль педагогических идей «Мое первое открытие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Open Sans"/>
              </a:rPr>
              <a:t> Муниципальный конкурс педагогического мастерства учителей начальных классов «Лучший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урок»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Open Sans"/>
              </a:rPr>
              <a:t>Городской конкурс исследовательских работ обучающихся «Равнение – на Кутузова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!»</a:t>
            </a:r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954982" y="974410"/>
            <a:ext cx="523701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Ubuntu" panose="020B0504030602030204" pitchFamily="34" charset="0"/>
              </a:rPr>
              <a:t>Муниципальные этапы федеральных конкурсов: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  <a:latin typeface="Ubuntu" panose="020B0504030602030204" pitchFamily="34" charset="0"/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Всероссийский </a:t>
            </a:r>
            <a:r>
              <a:rPr lang="ru-RU" b="1" dirty="0">
                <a:solidFill>
                  <a:srgbClr val="000000"/>
                </a:solidFill>
                <a:latin typeface="Open Sans"/>
              </a:rPr>
              <a:t>конкурс на присуждение премий лучшим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учителям.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Open Sans"/>
              </a:rPr>
              <a:t> Всероссийский конкурс профессионального мастерства среди педагогических работников, осуществляющих обучение детей по дополнительным общеобразовательным программам в области физической культуры и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спорта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Всероссийский </a:t>
            </a:r>
            <a:r>
              <a:rPr lang="ru-RU" b="1" dirty="0">
                <a:solidFill>
                  <a:srgbClr val="000000"/>
                </a:solidFill>
                <a:latin typeface="Open Sans"/>
              </a:rPr>
              <a:t>конкурс в области педагогики, воспитания и работы с детьми и молодежью до 20 лет «За нравственный подвиг учителя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Open Sans"/>
              </a:rPr>
              <a:t>Всероссийский дистанционный конкурс среди классных руководителей на лучшие методические разработки воспитательных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мероприятий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8545" y="162970"/>
            <a:ext cx="10271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«ОТ ПРИОРИТЕТНЫХ ЗАДАЧ К ПРАКТИЧЕСКИМ РЕШЕНИЯМ»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882" y="2059628"/>
            <a:ext cx="2955100" cy="3812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=""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04</a:t>
            </a:r>
            <a:endParaRPr lang="ru-RU" dirty="0">
              <a:solidFill>
                <a:schemeClr val="bg1"/>
              </a:solidFill>
              <a:latin typeface="Martian Mono" panose="020B00090200000000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2A11FA1-C437-3B0E-4EAC-AB1AC665512A}"/>
              </a:ext>
            </a:extLst>
          </p:cNvPr>
          <p:cNvSpPr txBox="1"/>
          <p:nvPr/>
        </p:nvSpPr>
        <p:spPr>
          <a:xfrm>
            <a:off x="96969" y="1027368"/>
            <a:ext cx="400396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55E8"/>
                </a:solidFill>
                <a:latin typeface="Ubuntu" panose="020B0504030602030204" pitchFamily="34" charset="0"/>
              </a:rPr>
              <a:t>Всероссийские конкурсы:</a:t>
            </a:r>
            <a:endParaRPr lang="ru-RU" b="1" dirty="0">
              <a:solidFill>
                <a:srgbClr val="0055E8"/>
              </a:solidFill>
              <a:latin typeface="Ubuntu" panose="020B0504030602030204" pitchFamily="34" charset="0"/>
            </a:endParaRPr>
          </a:p>
          <a:p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  <a:p>
            <a:pPr marL="342900" lvl="0" indent="-342900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Региональный этап  конкурса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в области педагогики, воспитания и работы с детьми и молодежью до </a:t>
            </a:r>
            <a:r>
              <a:rPr lang="ru-RU" b="1" dirty="0">
                <a:solidFill>
                  <a:srgbClr val="000000"/>
                </a:solidFill>
                <a:latin typeface="Open Sans"/>
              </a:rPr>
              <a:t>20 лет «За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нравственный </a:t>
            </a:r>
            <a:r>
              <a:rPr lang="ru-RU" b="1" dirty="0">
                <a:solidFill>
                  <a:srgbClr val="000000"/>
                </a:solidFill>
                <a:latin typeface="Open Sans"/>
              </a:rPr>
              <a:t>подвиг учителя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»</a:t>
            </a:r>
            <a:endParaRPr lang="ru-RU" b="1" dirty="0" smtClean="0">
              <a:solidFill>
                <a:srgbClr val="000000"/>
              </a:solidFill>
              <a:latin typeface="Open Sans"/>
            </a:endParaRPr>
          </a:p>
          <a:p>
            <a:pPr marL="342900" lvl="0" indent="-342900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Всероссийский конкурс на присуждение премии лучшим </a:t>
            </a: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учителям</a:t>
            </a:r>
            <a:endParaRPr lang="ru-RU" b="1" dirty="0" smtClean="0">
              <a:solidFill>
                <a:srgbClr val="000000"/>
              </a:solidFill>
              <a:latin typeface="Open Sans"/>
            </a:endParaRPr>
          </a:p>
          <a:p>
            <a:pPr marL="342900" lvl="0" indent="-342900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</a:rPr>
              <a:t>Всероссийский этап конкурса «Я - Гражданин России» </a:t>
            </a:r>
          </a:p>
          <a:p>
            <a:pPr marL="342900" lvl="0" indent="-342900">
              <a:buFontTx/>
              <a:buAutoNum type="arabicPeriod"/>
            </a:pPr>
            <a:endParaRPr lang="ru-RU" b="1" dirty="0">
              <a:solidFill>
                <a:srgbClr val="000000"/>
              </a:solidFill>
              <a:latin typeface="Open Sans"/>
            </a:endParaRPr>
          </a:p>
          <a:p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7439895" y="2695853"/>
            <a:ext cx="452520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Ubuntu" panose="020B0504030602030204" pitchFamily="34" charset="0"/>
              </a:rPr>
              <a:t>Региональные  конкурсы:</a:t>
            </a:r>
          </a:p>
          <a:p>
            <a:endParaRPr lang="ru-RU" b="1" dirty="0">
              <a:latin typeface="Ubuntu" panose="020B0504030602030204" pitchFamily="34" charset="0"/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Candara"/>
              </a:rPr>
              <a:t>СИБИРСКИЙ </a:t>
            </a:r>
            <a:r>
              <a:rPr lang="ru-RU" b="1" dirty="0">
                <a:solidFill>
                  <a:srgbClr val="000000"/>
                </a:solidFill>
                <a:latin typeface="Candara"/>
              </a:rPr>
              <a:t>НАУЧНО-ОБРАЗОВАТЕЛЬНЫЙ ФОРУМ. Выставка «Образование. Карьера</a:t>
            </a:r>
            <a:r>
              <a:rPr lang="ru-RU" b="1" dirty="0" smtClean="0">
                <a:solidFill>
                  <a:srgbClr val="000000"/>
                </a:solidFill>
                <a:latin typeface="Candara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Candara"/>
              </a:rPr>
              <a:t>Межрегиональный педагогический «ХАКАТОН»</a:t>
            </a:r>
            <a:r>
              <a:rPr lang="ru-RU" b="1" dirty="0">
                <a:solidFill>
                  <a:srgbClr val="000000"/>
                </a:solidFill>
                <a:latin typeface="Candara"/>
              </a:rPr>
              <a:t> </a:t>
            </a:r>
            <a:endParaRPr lang="ru-RU" b="1" dirty="0" smtClean="0">
              <a:solidFill>
                <a:srgbClr val="000000"/>
              </a:solidFill>
              <a:latin typeface="Candara"/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Candara"/>
              </a:rPr>
              <a:t>Региональный конкурс открытых уроков, методических копилок «Авторитет»</a:t>
            </a:r>
          </a:p>
          <a:p>
            <a:pPr marL="342900" indent="-342900">
              <a:buAutoNum type="arabicPeriod"/>
            </a:pPr>
            <a:endParaRPr lang="ru-RU" b="1" dirty="0" smtClean="0">
              <a:solidFill>
                <a:srgbClr val="000000"/>
              </a:solidFill>
              <a:latin typeface="Candara"/>
            </a:endParaRPr>
          </a:p>
          <a:p>
            <a:pPr marL="342900" indent="-342900">
              <a:buAutoNum type="arabicPeriod"/>
            </a:pPr>
            <a:endParaRPr lang="ru-RU" b="1" dirty="0">
              <a:solidFill>
                <a:srgbClr val="000000"/>
              </a:solidFill>
              <a:latin typeface="Candara"/>
            </a:endParaRPr>
          </a:p>
          <a:p>
            <a:pPr marL="342900" indent="-342900">
              <a:buAutoNum type="arabicPeriod"/>
            </a:pPr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8545" y="162970"/>
            <a:ext cx="10271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«ОТ ПРИОРИТЕТНЫХ ЗАДАЧ К ПРАКТИЧЕСКИМ РЕШЕНИЯМ»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138545" y="4729690"/>
            <a:ext cx="46768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Ubuntu" panose="020B0504030602030204" pitchFamily="34" charset="0"/>
              </a:rPr>
              <a:t>Грантовые проекты:</a:t>
            </a:r>
          </a:p>
          <a:p>
            <a:endParaRPr lang="ru-RU" b="1" dirty="0">
              <a:latin typeface="Ubuntu" panose="020B0504030602030204" pitchFamily="34" charset="0"/>
            </a:endParaRPr>
          </a:p>
          <a:p>
            <a:pPr marL="342900" indent="-342900">
              <a:buAutoNum type="arabicPeriod"/>
            </a:pPr>
            <a:r>
              <a:rPr lang="ru-RU" b="1" i="0" dirty="0" smtClean="0">
                <a:effectLst/>
                <a:latin typeface="Ubuntu" panose="020B0504030602030204" pitchFamily="34" charset="0"/>
              </a:rPr>
              <a:t>«Твой –Кузбасс, твоя инициатива»</a:t>
            </a:r>
          </a:p>
          <a:p>
            <a:r>
              <a:rPr lang="ru-RU" b="1" dirty="0" smtClean="0">
                <a:latin typeface="Ubuntu" panose="020B0504030602030204" pitchFamily="34" charset="0"/>
              </a:rPr>
              <a:t>2. </a:t>
            </a:r>
            <a:r>
              <a:rPr lang="ru-RU" b="1" dirty="0" err="1" smtClean="0">
                <a:solidFill>
                  <a:srgbClr val="333333"/>
                </a:solidFill>
                <a:latin typeface="YS Text"/>
              </a:rPr>
              <a:t>ШкИБ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«Школьные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идеи будущего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»</a:t>
            </a:r>
          </a:p>
          <a:p>
            <a:r>
              <a:rPr lang="ru-RU" b="1" i="0" dirty="0" smtClean="0">
                <a:solidFill>
                  <a:srgbClr val="333333"/>
                </a:solidFill>
                <a:effectLst/>
                <a:latin typeface="YS Text"/>
              </a:rPr>
              <a:t>3. Федеральный проект «Успех каждого ребенка» и национальный проект «Образование»</a:t>
            </a:r>
            <a:endParaRPr lang="ru-RU" b="1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6724311" y="972273"/>
            <a:ext cx="52407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Ubuntu" panose="020B0504030602030204" pitchFamily="34" charset="0"/>
              </a:rPr>
              <a:t>Международные  конкурсы:</a:t>
            </a:r>
          </a:p>
          <a:p>
            <a:endParaRPr lang="ru-RU" b="1" dirty="0">
              <a:latin typeface="Ubuntu" panose="020B0504030602030204" pitchFamily="34" charset="0"/>
            </a:endParaRPr>
          </a:p>
          <a:p>
            <a:pPr marL="342900" indent="-342900">
              <a:buAutoNum type="arabicPeriod"/>
            </a:pPr>
            <a:r>
              <a:rPr lang="ru-RU" b="1" i="0" dirty="0" smtClean="0">
                <a:effectLst/>
                <a:latin typeface="Ubuntu" panose="020B0504030602030204" pitchFamily="34" charset="0"/>
              </a:rPr>
              <a:t>Национальная премия «Золотой фонд образования»</a:t>
            </a:r>
          </a:p>
          <a:p>
            <a:r>
              <a:rPr lang="ru-RU" b="1" dirty="0" smtClean="0">
                <a:latin typeface="Ubuntu" panose="020B0504030602030204" pitchFamily="34" charset="0"/>
              </a:rPr>
              <a:t>2.   Национальная премия «Элита Российского образования»</a:t>
            </a:r>
            <a:endParaRPr lang="ru-RU" b="1" dirty="0">
              <a:latin typeface="Candara"/>
            </a:endParaRPr>
          </a:p>
          <a:p>
            <a:pPr marL="342900" indent="-342900">
              <a:buAutoNum type="arabicPeriod"/>
            </a:pPr>
            <a:endParaRPr lang="ru-RU" i="0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3" t="18206" r="-28813"/>
          <a:stretch/>
        </p:blipFill>
        <p:spPr bwMode="auto">
          <a:xfrm>
            <a:off x="4815374" y="4536154"/>
            <a:ext cx="3786525" cy="232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491" y="972273"/>
            <a:ext cx="2309813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399" y="5207615"/>
            <a:ext cx="2069476" cy="155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438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=""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05</a:t>
            </a:r>
            <a:endParaRPr lang="ru-RU" dirty="0">
              <a:solidFill>
                <a:schemeClr val="bg1"/>
              </a:solidFill>
              <a:latin typeface="Martian Mono" panose="020B0009020000000004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8545" y="162970"/>
            <a:ext cx="10271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«ОТ ПРИОРИТЕТНЫХ ЗАДАЧ К ПРАКТИЧЕСКИМ РЕШЕНИЯМ»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2273"/>
            <a:ext cx="3511550" cy="49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600" y="859878"/>
            <a:ext cx="3541713" cy="49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676935"/>
            <a:ext cx="3408363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938" y="3468616"/>
            <a:ext cx="2468563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19" y="3356221"/>
            <a:ext cx="254793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164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=""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06</a:t>
            </a:r>
            <a:endParaRPr lang="ru-RU" dirty="0">
              <a:solidFill>
                <a:schemeClr val="bg1"/>
              </a:solidFill>
              <a:latin typeface="Martian Mono" panose="020B0009020000000004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8545" y="162970"/>
            <a:ext cx="10271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«ОТ ПРИОРИТЕТНЫХ ЗАДАЧ К ПРАКТИЧЕСКИМ РЕШЕНИЯМ»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5" y="670802"/>
            <a:ext cx="4650276" cy="343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599" y="3852286"/>
            <a:ext cx="3775401" cy="281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456" y="619455"/>
            <a:ext cx="2652587" cy="3532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727" y="3379058"/>
            <a:ext cx="4539060" cy="329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20" y="4689042"/>
            <a:ext cx="1762125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641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=""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Martian Mono" panose="020B0009020000000004" pitchFamily="49" charset="0"/>
              </a:rPr>
              <a:t>07</a:t>
            </a:r>
            <a:endParaRPr lang="ru-RU" dirty="0">
              <a:solidFill>
                <a:schemeClr val="bg1"/>
              </a:solidFill>
              <a:latin typeface="Martian Mono" panose="020B0009020000000004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8545" y="162970"/>
            <a:ext cx="10271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«ОТ ПРИОРИТЕТНЫХ ЗАДАЧ К ПРАКТИЧЕСКИМ РЕШЕНИЯМ»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086" y="717261"/>
            <a:ext cx="2306638" cy="339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717261"/>
            <a:ext cx="4074170" cy="271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473" y="1037934"/>
            <a:ext cx="5034214" cy="377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3929494"/>
            <a:ext cx="3820400" cy="28653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80" y="3753747"/>
            <a:ext cx="4155310" cy="2769124"/>
          </a:xfrm>
          <a:prstGeom prst="rect">
            <a:avLst/>
          </a:prstGeom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501" y="5362144"/>
            <a:ext cx="1185863" cy="119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0038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379</Words>
  <Application>Microsoft Office PowerPoint</Application>
  <PresentationFormat>Произвольный</PresentationFormat>
  <Paragraphs>91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Arial</vt:lpstr>
      <vt:lpstr>YS Text</vt:lpstr>
      <vt:lpstr>Martian Mono</vt:lpstr>
      <vt:lpstr>Open Sans</vt:lpstr>
      <vt:lpstr>Moniqa Black</vt:lpstr>
      <vt:lpstr>Franklin Gothic Demi Cond</vt:lpstr>
      <vt:lpstr>Candara</vt:lpstr>
      <vt:lpstr>Bahnschrift SemiBold SemiConden</vt:lpstr>
      <vt:lpstr>Aptos</vt:lpstr>
      <vt:lpstr>Ubuntu</vt:lpstr>
      <vt:lpstr>Bahnschrift SemiCondensed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Людмила</cp:lastModifiedBy>
  <cp:revision>66</cp:revision>
  <dcterms:created xsi:type="dcterms:W3CDTF">2025-08-11T06:32:47Z</dcterms:created>
  <dcterms:modified xsi:type="dcterms:W3CDTF">2025-08-24T14:44:39Z</dcterms:modified>
</cp:coreProperties>
</file>